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8" r:id="rId2"/>
    <p:sldId id="260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54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МОУ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 61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4008191009079793E-2"/>
          <c:y val="0.18720952563856347"/>
          <c:w val="0.54228065568472195"/>
          <c:h val="0.6845821101630589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МОУ №61</c:v>
                </c:pt>
              </c:strCache>
            </c:strRef>
          </c:tx>
          <c:dLbls>
            <c:dLbl>
              <c:idx val="1"/>
              <c:layout>
                <c:manualLayout>
                  <c:x val="0.17973634242659906"/>
                  <c:y val="-0.1490597821613761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Избыточная масса тела</c:v>
                </c:pt>
                <c:pt idx="1">
                  <c:v>Масса тела в норме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0.34399999999999997</c:v>
                </c:pt>
                <c:pt idx="1">
                  <c:v>0.65600000000000003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1889966771368843"/>
          <c:y val="0.29243527485893533"/>
          <c:w val="0.33941304501520031"/>
          <c:h val="0.47076261808737324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МОУ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 61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3981485050415075E-4"/>
          <c:y val="0.18421294238911726"/>
          <c:w val="0.58072421777697214"/>
          <c:h val="0.644456965099116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МОУ №61</c:v>
                </c:pt>
              </c:strCache>
            </c:strRef>
          </c:tx>
          <c:dLbls>
            <c:dLbl>
              <c:idx val="0"/>
              <c:layout>
                <c:manualLayout>
                  <c:x val="-0.22286582669952773"/>
                  <c:y val="-8.673341850905455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8148040240426799"/>
                  <c:y val="-8.795820526114382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Пассивный отдых</c:v>
                </c:pt>
                <c:pt idx="1">
                  <c:v>Активный отдых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0.502</c:v>
                </c:pt>
                <c:pt idx="1">
                  <c:v>0.498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9353395431696676"/>
          <c:y val="0.36421601303558865"/>
          <c:w val="0.39826276612540129"/>
          <c:h val="0.29557363996592972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МОУ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 62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4368637402861636E-3"/>
          <c:y val="0.25025301008221307"/>
          <c:w val="0.5590468018173419"/>
          <c:h val="0.6607794446450394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МОУ №62</c:v>
                </c:pt>
              </c:strCache>
            </c:strRef>
          </c:tx>
          <c:dLbls>
            <c:dLbl>
              <c:idx val="0"/>
              <c:layout>
                <c:manualLayout>
                  <c:x val="-0.18682645347390828"/>
                  <c:y val="-0.1400602241103246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Пассивный отдых</c:v>
                </c:pt>
                <c:pt idx="1">
                  <c:v>Активный отдых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0.65700000000000003</c:v>
                </c:pt>
                <c:pt idx="1">
                  <c:v>0.34300000000000003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9715246064277461"/>
          <c:y val="0.43468911440395513"/>
          <c:w val="0.40284753935722539"/>
          <c:h val="0.30533760137762478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МОУ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 64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6569468471757058E-3"/>
          <c:y val="0.25774387870159532"/>
          <c:w val="0.59953646643428504"/>
          <c:h val="0.6864347896984518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МОУ №64</c:v>
                </c:pt>
              </c:strCache>
            </c:strRef>
          </c:tx>
          <c:dLbls>
            <c:dLbl>
              <c:idx val="0"/>
              <c:layout>
                <c:manualLayout>
                  <c:x val="-0.19536408781168679"/>
                  <c:y val="-0.171690350719228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5645072214884792"/>
                  <c:y val="4.458010856207688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Пассивный отдых</c:v>
                </c:pt>
                <c:pt idx="1">
                  <c:v>Активный отдых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0.69</c:v>
                </c:pt>
                <c:pt idx="1">
                  <c:v>0.31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8680930293459455"/>
          <c:y val="0.37568871186745911"/>
          <c:w val="0.39429398717602804"/>
          <c:h val="0.33225534629456333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МОУ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 62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МОУ №62</c:v>
                </c:pt>
              </c:strCache>
            </c:strRef>
          </c:tx>
          <c:dLbls>
            <c:dLbl>
              <c:idx val="0"/>
              <c:layout>
                <c:manualLayout>
                  <c:x val="-0.1876967424425724"/>
                  <c:y val="-5.2090171799093034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9324415775504514"/>
                  <c:y val="-0.1016608423979827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Избыточная масса тела</c:v>
                </c:pt>
                <c:pt idx="1">
                  <c:v>Масса тела в норме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0.41799999999999998</c:v>
                </c:pt>
                <c:pt idx="1">
                  <c:v>0.58199999999999996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3548837569193772"/>
          <c:y val="0.33069431679308359"/>
          <c:w val="0.33019568926024229"/>
          <c:h val="0.54691397925483032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МОУ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 64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МОУ №64</c:v>
                </c:pt>
              </c:strCache>
            </c:strRef>
          </c:tx>
          <c:dLbls>
            <c:dLbl>
              <c:idx val="0"/>
              <c:layout>
                <c:manualLayout>
                  <c:x val="-0.17168901311160364"/>
                  <c:y val="5.4916225414560683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7319615559284834"/>
                  <c:y val="-0.1154864191000387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Избыточная масса тела</c:v>
                </c:pt>
                <c:pt idx="1">
                  <c:v>Масса тела в норме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0.3775</c:v>
                </c:pt>
                <c:pt idx="1">
                  <c:v>0.62250000000000005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8259861964655"/>
          <c:y val="0.3182313063184235"/>
          <c:w val="0.29883619169020209"/>
          <c:h val="0.45064020399790222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МОУ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 61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МОУ №61</c:v>
                </c:pt>
              </c:strCache>
            </c:strRef>
          </c:tx>
          <c:dLbls>
            <c:dLbl>
              <c:idx val="0"/>
              <c:layout>
                <c:manualLayout>
                  <c:x val="-0.20718495366763517"/>
                  <c:y val="-4.713096394307442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5668652279927864"/>
                  <c:y val="-4.713096394307442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Недостаточное развитие ССС</c:v>
                </c:pt>
                <c:pt idx="1">
                  <c:v>Нормальное развитие ССС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2412411706139215"/>
          <c:y val="0.3717027969114543"/>
          <c:w val="0.32163748510292495"/>
          <c:h val="0.35542578602377511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МОУ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 62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664612857223513E-2"/>
          <c:y val="0.25280100050611659"/>
          <c:w val="0.51939310932665039"/>
          <c:h val="0.6399026651359724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МОУ №62</c:v>
                </c:pt>
              </c:strCache>
            </c:strRef>
          </c:tx>
          <c:dLbls>
            <c:dLbl>
              <c:idx val="0"/>
              <c:layout>
                <c:manualLayout>
                  <c:x val="-0.19959653749885381"/>
                  <c:y val="-6.602898335175273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5826436976779651"/>
                  <c:y val="6.353418774893639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Недостаточное развитие ССС</c:v>
                </c:pt>
                <c:pt idx="1">
                  <c:v>Нормальное развитие ССС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0.55700000000000005</c:v>
                </c:pt>
                <c:pt idx="1">
                  <c:v>0.443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0176874700625249"/>
          <c:y val="0.35961783567257954"/>
          <c:w val="0.33272835585318106"/>
          <c:h val="0.39228637895452695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МОУ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 64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МОУ №64</c:v>
                </c:pt>
              </c:strCache>
            </c:strRef>
          </c:tx>
          <c:dLbls>
            <c:dLbl>
              <c:idx val="0"/>
              <c:layout>
                <c:manualLayout>
                  <c:x val="-0.1700006422897456"/>
                  <c:y val="1.616641360836450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20026181986723698"/>
                  <c:y val="-8.974080040489328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Недостаточное развитие ССС</c:v>
                </c:pt>
                <c:pt idx="1">
                  <c:v>Нормальное развитие ССС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0.41649999999999998</c:v>
                </c:pt>
                <c:pt idx="1">
                  <c:v>0.58350000000000002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5502158404238053"/>
          <c:y val="0.3247748810286018"/>
          <c:w val="0.34234347225308298"/>
          <c:h val="0.42035038059614871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МОУ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 61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3821696579167971E-3"/>
          <c:y val="0.19891038341418854"/>
          <c:w val="0.52601377624708368"/>
          <c:h val="0.6888941352195434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МОУ №61</c:v>
                </c:pt>
              </c:strCache>
            </c:strRef>
          </c:tx>
          <c:dLbls>
            <c:dLbl>
              <c:idx val="1"/>
              <c:layout>
                <c:manualLayout>
                  <c:x val="0.10636671682944319"/>
                  <c:y val="-7.440569874952165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Низкий уровень физической подготовленности</c:v>
                </c:pt>
                <c:pt idx="1">
                  <c:v>Достаточный уровень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0.41799999999999998</c:v>
                </c:pt>
                <c:pt idx="1">
                  <c:v>0.58199999999999996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22364686751977"/>
          <c:y val="0.33085791393548869"/>
          <c:w val="0.47442859884255284"/>
          <c:h val="0.58585658692244069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МОУ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 62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9140689531290125E-3"/>
          <c:y val="0.28993183763895514"/>
          <c:w val="0.49581061177534158"/>
          <c:h val="0.6260734101439708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МОУ №62</c:v>
                </c:pt>
              </c:strCache>
            </c:strRef>
          </c:tx>
          <c:dLbls>
            <c:dLbl>
              <c:idx val="1"/>
              <c:layout>
                <c:manualLayout>
                  <c:x val="9.8972567862830055E-2"/>
                  <c:y val="-9.321962592391695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Низкий уровень физической подготовленности</c:v>
                </c:pt>
                <c:pt idx="1">
                  <c:v>Достаточный уровень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0.40100000000000002</c:v>
                </c:pt>
                <c:pt idx="1">
                  <c:v>0.59899999999999998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4984152223826982"/>
          <c:y val="0.32090837946110562"/>
          <c:w val="0.45161344942820447"/>
          <c:h val="0.67305430115608056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МОУ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 64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МОУ №64</c:v>
                </c:pt>
              </c:strCache>
            </c:strRef>
          </c:tx>
          <c:dLbls>
            <c:dLbl>
              <c:idx val="1"/>
              <c:layout>
                <c:manualLayout>
                  <c:x val="0.20861083661269605"/>
                  <c:y val="-0.1404561951029010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Низкий уровень физической подготовленности</c:v>
                </c:pt>
                <c:pt idx="1">
                  <c:v>Достаточный уровень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0.33300000000000002</c:v>
                </c:pt>
                <c:pt idx="1">
                  <c:v>0.66700000000000004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792694180933301"/>
          <c:y val="0.27272516858396212"/>
          <c:w val="0.42073058190666984"/>
          <c:h val="0.63466012193931309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14.08.2017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14.08.2017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14.08.2017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14.08.2017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14.08.2017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23528" y="620688"/>
            <a:ext cx="8568952" cy="4174008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ГОСУДАРСТВЕННАЯ  ОБРАЗОВАТЕЛЬНАЯ  ОРГАНИЗАЦИЯ ВЫСШЕГО ПРОФЕССИОНАЛЬНОГО ОБРАЗОВАНИЯ «ДОНЕЦКИЙ ИНСТИТУТ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ФИЗИЧЕСКОЙ КУЛЬТУРЫ И СПОРТА»</a:t>
            </a: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«ФОРМИРОВАНИЕ И СОХРАНЕНИЕ 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ЗДОРОВЬЯ ДЕТЕЙ И МОЛОДЕЖИ 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СИСТЕМЕ ОБРАЗОВАНИЯ»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70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854696" cy="792088"/>
          </a:xfrm>
        </p:spPr>
        <p:txBody>
          <a:bodyPr/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СОДЕРЖАНИЕ ИССЛЕДОВАНИЙ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268760"/>
            <a:ext cx="77048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b="1" dirty="0"/>
              <a:t>Анкетирование по выявлению </a:t>
            </a:r>
            <a:r>
              <a:rPr lang="ru-RU" b="1"/>
              <a:t>интереса </a:t>
            </a:r>
            <a:r>
              <a:rPr lang="ru-RU" b="1" smtClean="0"/>
              <a:t>школьников к </a:t>
            </a:r>
            <a:r>
              <a:rPr lang="ru-RU" b="1" dirty="0"/>
              <a:t>занятиям физической культурой, спортом и видам двигательной активности</a:t>
            </a:r>
            <a:endParaRPr lang="ru-RU" dirty="0"/>
          </a:p>
          <a:p>
            <a:pPr fontAlgn="base"/>
            <a:r>
              <a:rPr lang="ru-RU" b="1" dirty="0"/>
              <a:t> </a:t>
            </a:r>
            <a:endParaRPr lang="ru-RU" dirty="0"/>
          </a:p>
          <a:p>
            <a:r>
              <a:rPr lang="ru-RU" dirty="0"/>
              <a:t>Для проведения анкетирования была разработана анкета, состоящая из 15 вопросов. </a:t>
            </a:r>
          </a:p>
          <a:p>
            <a:r>
              <a:rPr lang="ru-RU" dirty="0"/>
              <a:t>Данные вопросы позволяли определить: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dirty="0" smtClean="0"/>
              <a:t>степень </a:t>
            </a:r>
            <a:r>
              <a:rPr lang="ru-RU" dirty="0"/>
              <a:t>заинтересованности учеников в занятиях физической культурой и </a:t>
            </a:r>
            <a:r>
              <a:rPr lang="ru-RU" dirty="0" smtClean="0"/>
              <a:t>спортом</a:t>
            </a:r>
            <a:r>
              <a:rPr lang="ru-RU" dirty="0"/>
              <a:t>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отношение </a:t>
            </a:r>
            <a:r>
              <a:rPr lang="ru-RU" dirty="0"/>
              <a:t>к здоровому образу жизни и собственному </a:t>
            </a:r>
            <a:r>
              <a:rPr lang="ru-RU" dirty="0" smtClean="0"/>
              <a:t>здоровью;</a:t>
            </a:r>
            <a:endParaRPr lang="ru-RU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dirty="0" smtClean="0"/>
              <a:t>степень </a:t>
            </a:r>
            <a:r>
              <a:rPr lang="ru-RU" dirty="0"/>
              <a:t>вовлеченности школьников в занятия спортом и видами двигательной </a:t>
            </a:r>
            <a:r>
              <a:rPr lang="ru-RU" dirty="0" smtClean="0"/>
              <a:t>активности.</a:t>
            </a:r>
          </a:p>
          <a:p>
            <a:endParaRPr lang="ru-RU" dirty="0"/>
          </a:p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931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7854696" cy="1728192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ПОКАЗАТЕЛИ  НЕУДОВЛЕТВОРИТЕЛЬНОГО СОСТОЯНИЯ   ЗДОРОВЬЯ  ШКОЛЬНИКОВ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МАССА ТЕЛА</a:t>
            </a:r>
            <a:endParaRPr lang="ru-RU" sz="2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875762563"/>
              </p:ext>
            </p:extLst>
          </p:nvPr>
        </p:nvGraphicFramePr>
        <p:xfrm>
          <a:off x="323528" y="2060848"/>
          <a:ext cx="3960440" cy="2733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5185029"/>
              </p:ext>
            </p:extLst>
          </p:nvPr>
        </p:nvGraphicFramePr>
        <p:xfrm>
          <a:off x="4932040" y="2060848"/>
          <a:ext cx="4070995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705980020"/>
              </p:ext>
            </p:extLst>
          </p:nvPr>
        </p:nvGraphicFramePr>
        <p:xfrm>
          <a:off x="2627784" y="4221088"/>
          <a:ext cx="4104456" cy="24349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9959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60648"/>
            <a:ext cx="8071048" cy="1152128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ПОКАЗАТЕЛИ  НЕУДОВЛЕТВОРИТЕЛЬНОГО СОСТОЯНИЯ   ЗДОРОВЬЯ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ШКОЛЬНИКОВ</a:t>
            </a:r>
          </a:p>
          <a:p>
            <a:pPr algn="ctr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ПРОБА</a:t>
            </a:r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РУФЬЕ</a:t>
            </a:r>
            <a:endParaRPr lang="ru-RU" sz="2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820098780"/>
              </p:ext>
            </p:extLst>
          </p:nvPr>
        </p:nvGraphicFramePr>
        <p:xfrm>
          <a:off x="251520" y="1556792"/>
          <a:ext cx="4464495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822775504"/>
              </p:ext>
            </p:extLst>
          </p:nvPr>
        </p:nvGraphicFramePr>
        <p:xfrm>
          <a:off x="4644008" y="1628800"/>
          <a:ext cx="4392488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534450672"/>
              </p:ext>
            </p:extLst>
          </p:nvPr>
        </p:nvGraphicFramePr>
        <p:xfrm>
          <a:off x="2339752" y="3861048"/>
          <a:ext cx="4608512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4968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subTitle" idx="1"/>
          </p:nvPr>
        </p:nvSpPr>
        <p:spPr>
          <a:xfrm>
            <a:off x="539750" y="404813"/>
            <a:ext cx="7854950" cy="1512019"/>
          </a:xfrm>
        </p:spPr>
        <p:txBody>
          <a:bodyPr>
            <a:normAutofit fontScale="92500"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ПОКАЗАТЕЛИ  НЕУДОВЛЕТВОРИТЕЛЬНОГО СОСТОЯНИЯ   ЗДОРОВЬЯ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ШКОЛЬНИКОВ</a:t>
            </a:r>
          </a:p>
          <a:p>
            <a:pPr algn="ctr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УРОВНИ ФИЗИЧЕСКОЙ ПОДГОТОВЛЕННОСТИ ШКОЛЬНИКОВ</a:t>
            </a:r>
          </a:p>
          <a:p>
            <a:endParaRPr lang="ru-RU" b="1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095792680"/>
              </p:ext>
            </p:extLst>
          </p:nvPr>
        </p:nvGraphicFramePr>
        <p:xfrm>
          <a:off x="395536" y="1916832"/>
          <a:ext cx="3960440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300852185"/>
              </p:ext>
            </p:extLst>
          </p:nvPr>
        </p:nvGraphicFramePr>
        <p:xfrm>
          <a:off x="4716016" y="1916832"/>
          <a:ext cx="4320480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896118520"/>
              </p:ext>
            </p:extLst>
          </p:nvPr>
        </p:nvGraphicFramePr>
        <p:xfrm>
          <a:off x="2411760" y="4149080"/>
          <a:ext cx="4464496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410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7854696" cy="792088"/>
          </a:xfrm>
        </p:spPr>
        <p:txBody>
          <a:bodyPr/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ПОКАЗАТЕЛИ  НЕУДОВЛЕТВОРИТЕЛЬНОГО СОСТОЯНИЯ   ЗДОРОВЬЯ  ШКОЛЬНИКОВ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124744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C000"/>
                </a:solidFill>
              </a:rPr>
              <a:t>ОТНОШЕНИЕ ШКОЛЬНИКОВ К АКТИВНОМУ И ПАССИВНОМУ ВИДАМ ОТДЫХА</a:t>
            </a:r>
            <a:endParaRPr lang="ru-RU" b="1" dirty="0">
              <a:solidFill>
                <a:srgbClr val="FFC000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683092006"/>
              </p:ext>
            </p:extLst>
          </p:nvPr>
        </p:nvGraphicFramePr>
        <p:xfrm>
          <a:off x="323528" y="1988840"/>
          <a:ext cx="4104456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170098419"/>
              </p:ext>
            </p:extLst>
          </p:nvPr>
        </p:nvGraphicFramePr>
        <p:xfrm>
          <a:off x="4788024" y="1916832"/>
          <a:ext cx="4104456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4215921159"/>
              </p:ext>
            </p:extLst>
          </p:nvPr>
        </p:nvGraphicFramePr>
        <p:xfrm>
          <a:off x="2267744" y="4221088"/>
          <a:ext cx="4608512" cy="2232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5219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132856"/>
            <a:ext cx="7854696" cy="1752600"/>
          </a:xfrm>
        </p:spPr>
        <p:txBody>
          <a:bodyPr/>
          <a:lstStyle/>
          <a:p>
            <a:pPr algn="ctr"/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СПАСИБО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 ВНИМАНИЕ!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00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548680"/>
            <a:ext cx="8074096" cy="5976664"/>
          </a:xfrm>
        </p:spPr>
        <p:txBody>
          <a:bodyPr>
            <a:normAutofit/>
          </a:bodyPr>
          <a:lstStyle/>
          <a:p>
            <a:pPr lvl="0" algn="ctr"/>
            <a:r>
              <a:rPr lang="ru-RU" sz="2400" b="1" cap="all" dirty="0">
                <a:latin typeface="Times New Roman" pitchFamily="18" charset="0"/>
                <a:cs typeface="Times New Roman" pitchFamily="18" charset="0"/>
              </a:rPr>
              <a:t>Научно-исследовательская группа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Кандидат наук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 физическому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воспитанию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кандидат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биологических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наук – 1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старший преподаватель–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преподаватель – 1;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ассистенты кафедр – 2.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255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620688"/>
            <a:ext cx="8208912" cy="5400600"/>
          </a:xfrm>
        </p:spPr>
        <p:txBody>
          <a:bodyPr>
            <a:normAutofit fontScale="92500" lnSpcReduction="20000"/>
          </a:bodyPr>
          <a:lstStyle/>
          <a:p>
            <a:pPr lvl="0" algn="just" fontAlgn="base">
              <a:lnSpc>
                <a:spcPct val="120000"/>
              </a:lnSpc>
            </a:pPr>
            <a:r>
              <a:rPr lang="ru-RU" b="1" cap="all" dirty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b="1" cap="all" dirty="0" smtClean="0">
                <a:latin typeface="Times New Roman" pitchFamily="18" charset="0"/>
                <a:cs typeface="Times New Roman" pitchFamily="18" charset="0"/>
              </a:rPr>
              <a:t>исследования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изучение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состояния физического здоровья учащихся 5-8 классов, с последующей разработкой методических рекомендаций по оздоровлению детей в системе общего среднего образования.</a:t>
            </a:r>
          </a:p>
          <a:p>
            <a:pPr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 algn="ctr" fontAlgn="base"/>
            <a:r>
              <a:rPr lang="ru-RU" b="1" cap="all" dirty="0">
                <a:latin typeface="Times New Roman" pitchFamily="18" charset="0"/>
                <a:cs typeface="Times New Roman" pitchFamily="18" charset="0"/>
              </a:rPr>
              <a:t>Задачи исследования</a:t>
            </a:r>
            <a:r>
              <a:rPr lang="ru-RU" b="1" cap="all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l" fontAlgn="base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 fontAlgn="base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Изучение уровня физического развития учеников 5-8 классов.</a:t>
            </a:r>
          </a:p>
          <a:p>
            <a:pPr marL="514350" lvl="0" indent="-514350" algn="just" fontAlgn="base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Изучение состояния физиологических показателей организма школьников.</a:t>
            </a:r>
          </a:p>
          <a:p>
            <a:pPr marL="514350" lvl="0" indent="-514350" algn="just" fontAlgn="base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Выявление интереса и отношения школьников к урокам физической культуры и двигательной активности в целом.</a:t>
            </a:r>
          </a:p>
          <a:p>
            <a:pPr marL="514350" lvl="0" indent="-514350" algn="just" fontAlgn="base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Разработка методического пособия по формированию и развитию здоровья школьников.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932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60648"/>
            <a:ext cx="7999040" cy="6192688"/>
          </a:xfrm>
        </p:spPr>
        <p:txBody>
          <a:bodyPr>
            <a:normAutofit fontScale="77500" lnSpcReduction="20000"/>
          </a:bodyPr>
          <a:lstStyle/>
          <a:p>
            <a:pPr lvl="0" algn="ctr" fontAlgn="base"/>
            <a:r>
              <a:rPr lang="ru-RU" b="1" dirty="0"/>
              <a:t>МЕТОДИКА ИССЛЕДОВАТЕЛЬСКОЙ РАБОТЫ:</a:t>
            </a:r>
            <a:endParaRPr lang="ru-RU" dirty="0"/>
          </a:p>
          <a:p>
            <a:pPr fontAlgn="base"/>
            <a:r>
              <a:rPr lang="ru-RU" dirty="0"/>
              <a:t> </a:t>
            </a:r>
          </a:p>
          <a:p>
            <a:pPr lvl="0" algn="l" fontAlgn="base"/>
            <a:r>
              <a:rPr lang="ru-RU" sz="2400" b="1" dirty="0"/>
              <a:t>Определение антропометрических данных:</a:t>
            </a:r>
          </a:p>
          <a:p>
            <a:pPr algn="l"/>
            <a:r>
              <a:rPr lang="ru-RU" sz="2400" dirty="0"/>
              <a:t>- длина тела, (см);</a:t>
            </a:r>
          </a:p>
          <a:p>
            <a:pPr algn="l"/>
            <a:r>
              <a:rPr lang="ru-RU" sz="2400" dirty="0"/>
              <a:t>- масса тела, (кг</a:t>
            </a:r>
            <a:r>
              <a:rPr lang="ru-RU" sz="2400" dirty="0" smtClean="0"/>
              <a:t>).</a:t>
            </a:r>
          </a:p>
          <a:p>
            <a:pPr algn="l"/>
            <a:endParaRPr lang="ru-RU" sz="2400" dirty="0"/>
          </a:p>
          <a:p>
            <a:pPr lvl="0" algn="l"/>
            <a:r>
              <a:rPr lang="ru-RU" sz="2400" b="1" dirty="0"/>
              <a:t>Функциональные пробы по оценке дыхательной и сердечно-сосудистой систем:</a:t>
            </a:r>
          </a:p>
          <a:p>
            <a:pPr algn="l"/>
            <a:r>
              <a:rPr lang="ru-RU" sz="2400" dirty="0"/>
              <a:t>- жизненная емкость легких ЖЕЛ, (л);</a:t>
            </a:r>
          </a:p>
          <a:p>
            <a:pPr algn="l"/>
            <a:r>
              <a:rPr lang="ru-RU" sz="2400" dirty="0"/>
              <a:t>- оценка состояния сердечно-сосудистой системы (проба </a:t>
            </a:r>
            <a:r>
              <a:rPr lang="ru-RU" sz="2400" dirty="0" err="1"/>
              <a:t>Руфье</a:t>
            </a:r>
            <a:r>
              <a:rPr lang="ru-RU" sz="2400" dirty="0" smtClean="0"/>
              <a:t>).</a:t>
            </a:r>
          </a:p>
          <a:p>
            <a:pPr algn="l"/>
            <a:endParaRPr lang="ru-RU" sz="2400" dirty="0"/>
          </a:p>
          <a:p>
            <a:pPr lvl="0" algn="l"/>
            <a:r>
              <a:rPr lang="ru-RU" sz="2400" b="1" dirty="0"/>
              <a:t>Тесты по оценке физической подготовленности:</a:t>
            </a:r>
          </a:p>
          <a:p>
            <a:pPr algn="l" fontAlgn="base"/>
            <a:r>
              <a:rPr lang="ru-RU" sz="2400" dirty="0"/>
              <a:t>- гибкость (наклон туловища вперед из положения сидя);</a:t>
            </a:r>
          </a:p>
          <a:p>
            <a:pPr algn="l" fontAlgn="base"/>
            <a:r>
              <a:rPr lang="ru-RU" sz="2400" dirty="0"/>
              <a:t>- сила для мальчиков (подтягивание);</a:t>
            </a:r>
          </a:p>
          <a:p>
            <a:pPr algn="l" fontAlgn="base"/>
            <a:r>
              <a:rPr lang="ru-RU" sz="2400" dirty="0"/>
              <a:t>-</a:t>
            </a:r>
            <a:r>
              <a:rPr lang="en-US" sz="2400" dirty="0"/>
              <a:t> </a:t>
            </a:r>
            <a:r>
              <a:rPr lang="ru-RU" sz="2400" dirty="0"/>
              <a:t>сила для девочек (сгибание и разгибание рук);</a:t>
            </a:r>
          </a:p>
          <a:p>
            <a:pPr algn="l" fontAlgn="base"/>
            <a:r>
              <a:rPr lang="ru-RU" sz="2400" dirty="0"/>
              <a:t>- ловкость (челночный бег</a:t>
            </a:r>
            <a:r>
              <a:rPr lang="ru-RU" sz="2400" dirty="0" smtClean="0"/>
              <a:t>).</a:t>
            </a:r>
          </a:p>
          <a:p>
            <a:pPr algn="l" fontAlgn="base"/>
            <a:endParaRPr lang="ru-RU" sz="2400" dirty="0"/>
          </a:p>
          <a:p>
            <a:pPr lvl="0" algn="just" fontAlgn="base"/>
            <a:r>
              <a:rPr lang="ru-RU" sz="2400" b="1" dirty="0"/>
              <a:t>Проведение анкетирования с целью выявления интереса к занятиям физической культурой, спортом и к видам двигательной активности.</a:t>
            </a:r>
          </a:p>
          <a:p>
            <a:pPr fontAlgn="base"/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207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556792"/>
            <a:ext cx="7854696" cy="3424344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КОЛИЧЕСТВО УЧАЩИХСЯ  ШКОЛ  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ПРИНИМАВШИХ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УЧАСТИЕ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 ИССЛЕДОВАНИИ:</a:t>
            </a:r>
          </a:p>
          <a:p>
            <a:pPr algn="ctr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МОУ № 61 – 169 учащихся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МОУ № 62 – 166 учащихся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МОУ № 64 – 111 учащихся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98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04664"/>
            <a:ext cx="7999040" cy="633670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СОДЕРЖАНИЕ ИССЛЕДОВАНИЯ</a:t>
            </a:r>
          </a:p>
          <a:p>
            <a:pPr algn="ctr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969494"/>
              </p:ext>
            </p:extLst>
          </p:nvPr>
        </p:nvGraphicFramePr>
        <p:xfrm>
          <a:off x="827584" y="1531705"/>
          <a:ext cx="7344815" cy="4416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2883"/>
                <a:gridCol w="1212983"/>
                <a:gridCol w="1212983"/>
                <a:gridCol w="1212983"/>
                <a:gridCol w="1212983"/>
              </a:tblGrid>
              <a:tr h="24385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Уровни показателей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Масса тела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Длина тела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38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мальчики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девочки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мальчики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девочки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/>
                </a:tc>
              </a:tr>
              <a:tr h="243858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5-й класс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 нормы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7,7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26,1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3,85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13,04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b"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Норма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61,5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43,5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57,69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73,92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b"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Выше нормы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30,8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30,4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38,46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13,04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b"/>
                </a:tc>
              </a:tr>
              <a:tr h="243858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6-й класс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 нормы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12,5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6,25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Норма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64,0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62,5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50,00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68,75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Выше нормы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36,0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25,0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43,75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31,25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</a:tr>
              <a:tr h="243858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7-й класс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 нормы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7,1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11,1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14,29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15,79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Норма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60,7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38,9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47,37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Выше нормы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32,2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35,71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36,84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</a:tr>
              <a:tr h="243858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8-й класс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 нормы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26,7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11,11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35,72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Норма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55,6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46,7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27,78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Выше нормы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44,4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26,6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61,11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14,28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47664" y="947629"/>
            <a:ext cx="6048672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Таблица 1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Определение антропометрических данных, 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23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subTitle" idx="1"/>
          </p:nvPr>
        </p:nvSpPr>
        <p:spPr>
          <a:xfrm>
            <a:off x="251520" y="404663"/>
            <a:ext cx="8280920" cy="619298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СОДЕРЖАНИЕ ИССЛЕДОВАНИЯ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03648" y="1077768"/>
            <a:ext cx="6336704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Таблица 2</a:t>
            </a:r>
            <a:r>
              <a:rPr lang="ru-RU" sz="1600" b="1" dirty="0">
                <a:latin typeface="Arial" pitchFamily="34" charset="0"/>
              </a:rPr>
              <a:t> </a:t>
            </a:r>
            <a:r>
              <a:rPr lang="ru-RU" sz="1600" b="1" dirty="0" smtClean="0">
                <a:latin typeface="Arial" pitchFamily="34" charset="0"/>
              </a:rPr>
              <a:t>-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Показатели ЖЕЛ, в 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581609"/>
              </p:ext>
            </p:extLst>
          </p:nvPr>
        </p:nvGraphicFramePr>
        <p:xfrm>
          <a:off x="899592" y="1661844"/>
          <a:ext cx="7344816" cy="4416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37580"/>
                <a:gridCol w="2253618"/>
                <a:gridCol w="2253618"/>
              </a:tblGrid>
              <a:tr h="24385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Уровни показателей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ЖЕЛ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38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мальчики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девочки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/>
                </a:tc>
              </a:tr>
              <a:tr h="243858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5-й класс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 нормы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32,62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17,39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b"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Норма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33,92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21,74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b"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Выше нормы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33,46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60,87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b"/>
                </a:tc>
              </a:tr>
              <a:tr h="243858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6-й класс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 нормы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34,62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25,00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</a:tr>
              <a:tr h="2362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Норма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15,38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25,00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Выше нормы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50,00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50,00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</a:tr>
              <a:tr h="243858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7-й класс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 нормы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25,87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36,84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Норма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9,84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Выше нормы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64,29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63,16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</a:tr>
              <a:tr h="243858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8-й класс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 нормы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27,77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35,72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Норма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16,67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7,14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</a:tr>
              <a:tr h="24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Выше нормы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55,56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57,14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576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77744" y="260648"/>
            <a:ext cx="7854696" cy="79208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СОДЕРЖАНИЕ ИССЛЕДОВАНИЙ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858198"/>
            <a:ext cx="77048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Таблица 3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Показатели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сердечно – сосудистой системы (проба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Руфье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), в %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534026"/>
              </p:ext>
            </p:extLst>
          </p:nvPr>
        </p:nvGraphicFramePr>
        <p:xfrm>
          <a:off x="971600" y="1340768"/>
          <a:ext cx="7416824" cy="5257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16984"/>
                <a:gridCol w="2599840"/>
              </a:tblGrid>
              <a:tr h="2102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Уровни работоспособности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Показатели 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</a:tr>
              <a:tr h="21026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5-й класс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Неудовлетворительный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22,45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</a:tr>
              <a:tr h="21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Слабый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22,45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</a:tr>
              <a:tr h="21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Удовлетворительный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40,82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</a:tr>
              <a:tr h="21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Хороший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10,2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</a:tr>
              <a:tr h="21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Отличный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</a:tr>
              <a:tr h="21026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6-й класс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Неудовлетворительный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14,64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</a:tr>
              <a:tr h="21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Слабый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19,52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</a:tr>
              <a:tr h="21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Удовлетворительный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48,78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</a:tr>
              <a:tr h="21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Хороший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14,63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</a:tr>
              <a:tr h="21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Отличный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</a:tr>
              <a:tr h="21026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7-й класс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Неудовлетворительный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29,78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</a:tr>
              <a:tr h="21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Слабый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38,3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</a:tr>
              <a:tr h="21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Удовлетворительный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19,15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</a:tr>
              <a:tr h="21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Хороший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12,77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</a:tr>
              <a:tr h="21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Отличный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</a:tr>
              <a:tr h="21026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8-й класс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Неудовлетворительный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9,38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</a:tr>
              <a:tr h="21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Слабый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43,75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</a:tr>
              <a:tr h="21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Удовлетворительный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34,37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</a:tr>
              <a:tr h="21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Хороший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</a:tr>
              <a:tr h="21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Отличный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847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subTitle" idx="1"/>
          </p:nvPr>
        </p:nvSpPr>
        <p:spPr>
          <a:xfrm>
            <a:off x="539552" y="330334"/>
            <a:ext cx="7854950" cy="79251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СОДЕРЖАНИЕ ИССЛЕДОВАНИЙ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36730" y="1007113"/>
            <a:ext cx="701964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Таблица 4 - Тесты по оценке физической подготовленности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642256"/>
              </p:ext>
            </p:extLst>
          </p:nvPr>
        </p:nvGraphicFramePr>
        <p:xfrm>
          <a:off x="755576" y="1484790"/>
          <a:ext cx="7704856" cy="51125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67095"/>
                <a:gridCol w="1759789"/>
                <a:gridCol w="1741297"/>
                <a:gridCol w="1736675"/>
              </a:tblGrid>
              <a:tr h="23238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Виды испытаний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Уровни физической подготовленности школьников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23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Низкий, %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Средний, %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Высокий, %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</a:tr>
              <a:tr h="232389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5-й класс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2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Гибкость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38,78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53,06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8,16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</a:tr>
              <a:tr h="232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Сила (мальчики)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61,53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34,61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</a:tr>
              <a:tr h="232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Сила (девочки)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23,54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64,32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12,14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</a:tr>
              <a:tr h="232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Ловкость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41,86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49,98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8,16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</a:tr>
              <a:tr h="232389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6-й класс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2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Гибкость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39,02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46,34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14,64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</a:tr>
              <a:tr h="232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Сила (мальчики)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48,0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</a:tr>
              <a:tr h="232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Сила (девочки)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56,25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</a:tr>
              <a:tr h="232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Ловкость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53,63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36,64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9,73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</a:tr>
              <a:tr h="232389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7-й класс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2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Гибкость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41,47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51,21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7,32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</a:tr>
              <a:tr h="232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Сила (мальчики)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35,71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14,29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</a:tr>
              <a:tr h="232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Сила (девочки)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47,36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31,58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21,06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</a:tr>
              <a:tr h="232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Ловкость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30,04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42,55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27,41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</a:tr>
              <a:tr h="232389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8-й класс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2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Гибкость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45,46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48,48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6,06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</a:tr>
              <a:tr h="232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Сила (мальчики)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55,56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33,33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11,11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</a:tr>
              <a:tr h="232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Сила (девочки)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42,85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57,15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</a:tr>
              <a:tr h="232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Ловкость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32,19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54,31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766" marR="5576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405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133</TotalTime>
  <Words>593</Words>
  <Application>Microsoft Office PowerPoint</Application>
  <PresentationFormat>Экран (4:3)</PresentationFormat>
  <Paragraphs>343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Пользователь Windows</cp:lastModifiedBy>
  <cp:revision>47</cp:revision>
  <dcterms:modified xsi:type="dcterms:W3CDTF">2017-08-14T11:41:42Z</dcterms:modified>
</cp:coreProperties>
</file>