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9" r:id="rId2"/>
    <p:sldId id="265" r:id="rId3"/>
    <p:sldId id="263" r:id="rId4"/>
    <p:sldId id="290" r:id="rId5"/>
    <p:sldId id="260" r:id="rId6"/>
    <p:sldId id="271" r:id="rId7"/>
    <p:sldId id="273" r:id="rId8"/>
    <p:sldId id="272" r:id="rId9"/>
    <p:sldId id="289" r:id="rId10"/>
    <p:sldId id="264" r:id="rId11"/>
    <p:sldId id="292" r:id="rId12"/>
    <p:sldId id="29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0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125912697366687"/>
          <c:y val="0"/>
        </c:manualLayout>
      </c:layout>
      <c:overlay val="0"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зачисленных студентов по образовательным уровням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3.1172333643371151E-2"/>
                  <c:y val="9.232944024737992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Бакалавры 9427</a:t>
                    </a:r>
                  </a:p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61%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053019450080596E-2"/>
                  <c:y val="-1.0175029778688444E-2"/>
                </c:manualLayout>
              </c:layout>
              <c:tx>
                <c:rich>
                  <a:bodyPr/>
                  <a:lstStyle/>
                  <a:p>
                    <a:r>
                      <a:rPr lang="ru-RU" sz="1900" b="1" dirty="0" smtClean="0">
                        <a:latin typeface="Times New Roman" pitchFamily="18" charset="0"/>
                        <a:cs typeface="Times New Roman" pitchFamily="18" charset="0"/>
                      </a:rPr>
                      <a:t>Специалисты </a:t>
                    </a:r>
                  </a:p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2635</a:t>
                    </a:r>
                  </a:p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621628785885393E-4"/>
                  <c:y val="5.102228444378191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Магистры</a:t>
                    </a:r>
                  </a:p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3453</a:t>
                    </a:r>
                  </a:p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8447</c:v>
                </c:pt>
                <c:pt idx="1">
                  <c:v>2412</c:v>
                </c:pt>
                <c:pt idx="2">
                  <c:v>3269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студентов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55049218953672E-2"/>
          <c:y val="0.30075878321212174"/>
          <c:w val="0.57813007025622021"/>
          <c:h val="0.69924121678787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explosion val="8"/>
          <c:dPt>
            <c:idx val="2"/>
            <c:bubble3D val="0"/>
            <c:explosion val="15"/>
          </c:dPt>
          <c:dLbls>
            <c:dLbl>
              <c:idx val="0"/>
              <c:layout>
                <c:manualLayout>
                  <c:x val="-4.8220852248540044E-2"/>
                  <c:y val="0.16273859528428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4077225742716E-3"/>
                  <c:y val="-0.11092784562399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42358879816436E-2"/>
                  <c:y val="-5.360408672540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очная форма обучения</c:v>
                </c:pt>
                <c:pt idx="1">
                  <c:v>очно-заочная форма обучения</c:v>
                </c:pt>
                <c:pt idx="2">
                  <c:v>заочная форма обучения</c:v>
                </c:pt>
                <c:pt idx="3">
                  <c:v>экстернат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8782</c:v>
                </c:pt>
                <c:pt idx="1">
                  <c:v>346</c:v>
                </c:pt>
                <c:pt idx="2">
                  <c:v>6367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62509116148808"/>
          <c:y val="0.2872586806594139"/>
          <c:w val="0.29537490883851192"/>
          <c:h val="0.6169015408544349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44056215975999E-2"/>
          <c:y val="0.16279736041505283"/>
          <c:w val="0.83695755920243653"/>
          <c:h val="0.790660067949281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0"/>
          </c:dPt>
          <c:dPt>
            <c:idx val="1"/>
            <c:bubble3D val="0"/>
            <c:explosion val="16"/>
          </c:dPt>
          <c:dPt>
            <c:idx val="2"/>
            <c:bubble3D val="0"/>
            <c:explosion val="23"/>
          </c:dPt>
          <c:dLbls>
            <c:dLbl>
              <c:idx val="0"/>
              <c:layout>
                <c:manualLayout>
                  <c:x val="0.10072446413057941"/>
                  <c:y val="-3.701501042631792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 Количество поступивших 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в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ООВПО, находящихся в 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подчинении </a:t>
                    </a:r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МОН,</a:t>
                    </a:r>
                    <a:r>
                      <a:rPr lang="ru-RU" sz="2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13232</a:t>
                    </a:r>
                    <a:endParaRPr lang="ru-RU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/>
                      <a:t>Количество поступивших в  ООВПО двойного </a:t>
                    </a:r>
                    <a:r>
                      <a:rPr lang="ru-RU" sz="2000" dirty="0" smtClean="0"/>
                      <a:t>подчинения, </a:t>
                    </a:r>
                    <a:r>
                      <a:rPr lang="ru-RU" sz="2000" b="1" dirty="0"/>
                      <a:t>1714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/>
                      <a:t>Количество поступивших в частные </a:t>
                    </a:r>
                    <a:r>
                      <a:rPr lang="ru-RU" sz="2000" dirty="0" smtClean="0"/>
                      <a:t>ООВПО,</a:t>
                    </a:r>
                    <a:r>
                      <a:rPr lang="ru-RU" sz="2000" baseline="0" dirty="0" smtClean="0"/>
                      <a:t> </a:t>
                    </a:r>
                    <a:r>
                      <a:rPr lang="ru-RU" sz="2000" b="1" dirty="0" smtClean="0"/>
                      <a:t>569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поступивших в ООВПО (в подчинении МОН)</c:v>
                </c:pt>
                <c:pt idx="1">
                  <c:v>Количество поступивших в  ООВПО двойного подчинения</c:v>
                </c:pt>
                <c:pt idx="2">
                  <c:v>Количество поступивших в частные ООВПО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13232</c:v>
                </c:pt>
                <c:pt idx="1">
                  <c:v>1714</c:v>
                </c:pt>
                <c:pt idx="2">
                  <c:v>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9373479557218"/>
          <c:y val="9.8784722222222218E-2"/>
          <c:w val="0.69922912872868814"/>
          <c:h val="0.78700267935258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9170858845419175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381954612879626E-2"/>
                  <c:y val="-3.4722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11275</c:v>
                </c:pt>
                <c:pt idx="1">
                  <c:v>2530</c:v>
                </c:pt>
                <c:pt idx="2">
                  <c:v>3034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00503061450301E-2"/>
                  <c:y val="1.59141680100249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70858845419175E-2"/>
                  <c:y val="-3.4722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39202383586846E-2"/>
                  <c:y val="-6.944444444444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9427</c:v>
                </c:pt>
                <c:pt idx="1">
                  <c:v>2635</c:v>
                </c:pt>
                <c:pt idx="2">
                  <c:v>3453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66240"/>
        <c:axId val="95467776"/>
      </c:barChart>
      <c:catAx>
        <c:axId val="9546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95467776"/>
        <c:crosses val="autoZero"/>
        <c:auto val="1"/>
        <c:lblAlgn val="ctr"/>
        <c:lblOffset val="100"/>
        <c:noMultiLvlLbl val="0"/>
      </c:catAx>
      <c:valAx>
        <c:axId val="954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33952305604317"/>
          <c:y val="0.23718421916010499"/>
          <c:w val="0.19734482095474501"/>
          <c:h val="0.1784093394575678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56261053209542E-2"/>
          <c:y val="4.0670232329077863E-2"/>
          <c:w val="0.6477739442832734"/>
          <c:h val="0.71239534744895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КЦП 2016г.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Лист1!$A$2:$A$18</c:f>
              <c:strCache>
                <c:ptCount val="15"/>
                <c:pt idx="0">
                  <c:v>АДИ</c:v>
                </c:pt>
                <c:pt idx="1">
                  <c:v>ГИИЯ</c:v>
                </c:pt>
                <c:pt idx="2">
                  <c:v>ДИФК</c:v>
                </c:pt>
                <c:pt idx="3">
                  <c:v>ДГМА</c:v>
                </c:pt>
                <c:pt idx="4">
                  <c:v>ДонИЖД</c:v>
                </c:pt>
                <c:pt idx="5">
                  <c:v>ДонГУУ</c:v>
                </c:pt>
                <c:pt idx="6">
                  <c:v>ДонНМУ</c:v>
                </c:pt>
                <c:pt idx="7">
                  <c:v>ДонНУ</c:v>
                </c:pt>
                <c:pt idx="8">
                  <c:v>ДонНТУ</c:v>
                </c:pt>
                <c:pt idx="9">
                  <c:v>ДонНУЭТ</c:v>
                </c:pt>
                <c:pt idx="10">
                  <c:v>ДонПед</c:v>
                </c:pt>
                <c:pt idx="11">
                  <c:v>ДЮА</c:v>
                </c:pt>
                <c:pt idx="12">
                  <c:v>ДАВД</c:v>
                </c:pt>
                <c:pt idx="13">
                  <c:v>ДонНАСА</c:v>
                </c:pt>
                <c:pt idx="14">
                  <c:v>ДонВОКУ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384</c:v>
                </c:pt>
                <c:pt idx="1">
                  <c:v>302</c:v>
                </c:pt>
                <c:pt idx="2">
                  <c:v>240</c:v>
                </c:pt>
                <c:pt idx="3">
                  <c:v>66</c:v>
                </c:pt>
                <c:pt idx="4">
                  <c:v>316</c:v>
                </c:pt>
                <c:pt idx="5">
                  <c:v>950</c:v>
                </c:pt>
                <c:pt idx="6">
                  <c:v>456</c:v>
                </c:pt>
                <c:pt idx="7">
                  <c:v>2811</c:v>
                </c:pt>
                <c:pt idx="8">
                  <c:v>1885</c:v>
                </c:pt>
                <c:pt idx="9">
                  <c:v>818</c:v>
                </c:pt>
                <c:pt idx="10">
                  <c:v>730</c:v>
                </c:pt>
                <c:pt idx="11">
                  <c:v>375</c:v>
                </c:pt>
                <c:pt idx="12">
                  <c:v>325</c:v>
                </c:pt>
                <c:pt idx="13">
                  <c:v>1106</c:v>
                </c:pt>
                <c:pt idx="14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Зачисленные на бюджет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Лист1!$A$2:$A$18</c:f>
              <c:strCache>
                <c:ptCount val="15"/>
                <c:pt idx="0">
                  <c:v>АДИ</c:v>
                </c:pt>
                <c:pt idx="1">
                  <c:v>ГИИЯ</c:v>
                </c:pt>
                <c:pt idx="2">
                  <c:v>ДИФК</c:v>
                </c:pt>
                <c:pt idx="3">
                  <c:v>ДГМА</c:v>
                </c:pt>
                <c:pt idx="4">
                  <c:v>ДонИЖД</c:v>
                </c:pt>
                <c:pt idx="5">
                  <c:v>ДонГУУ</c:v>
                </c:pt>
                <c:pt idx="6">
                  <c:v>ДонНМУ</c:v>
                </c:pt>
                <c:pt idx="7">
                  <c:v>ДонНУ</c:v>
                </c:pt>
                <c:pt idx="8">
                  <c:v>ДонНТУ</c:v>
                </c:pt>
                <c:pt idx="9">
                  <c:v>ДонНУЭТ</c:v>
                </c:pt>
                <c:pt idx="10">
                  <c:v>ДонПед</c:v>
                </c:pt>
                <c:pt idx="11">
                  <c:v>ДЮА</c:v>
                </c:pt>
                <c:pt idx="12">
                  <c:v>ДАВД</c:v>
                </c:pt>
                <c:pt idx="13">
                  <c:v>ДонНАСА</c:v>
                </c:pt>
                <c:pt idx="14">
                  <c:v>ДонВОКУ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212</c:v>
                </c:pt>
                <c:pt idx="1">
                  <c:v>224</c:v>
                </c:pt>
                <c:pt idx="2">
                  <c:v>194</c:v>
                </c:pt>
                <c:pt idx="3">
                  <c:v>64</c:v>
                </c:pt>
                <c:pt idx="4">
                  <c:v>169</c:v>
                </c:pt>
                <c:pt idx="5">
                  <c:v>806</c:v>
                </c:pt>
                <c:pt idx="6">
                  <c:v>456</c:v>
                </c:pt>
                <c:pt idx="7">
                  <c:v>2458</c:v>
                </c:pt>
                <c:pt idx="8">
                  <c:v>1441</c:v>
                </c:pt>
                <c:pt idx="9">
                  <c:v>818</c:v>
                </c:pt>
                <c:pt idx="10">
                  <c:v>489</c:v>
                </c:pt>
                <c:pt idx="11">
                  <c:v>375</c:v>
                </c:pt>
                <c:pt idx="12">
                  <c:v>325</c:v>
                </c:pt>
                <c:pt idx="13">
                  <c:v>1106</c:v>
                </c:pt>
                <c:pt idx="14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5"/>
                <c:pt idx="0">
                  <c:v>АДИ</c:v>
                </c:pt>
                <c:pt idx="1">
                  <c:v>ГИИЯ</c:v>
                </c:pt>
                <c:pt idx="2">
                  <c:v>ДИФК</c:v>
                </c:pt>
                <c:pt idx="3">
                  <c:v>ДГМА</c:v>
                </c:pt>
                <c:pt idx="4">
                  <c:v>ДонИЖД</c:v>
                </c:pt>
                <c:pt idx="5">
                  <c:v>ДонГУУ</c:v>
                </c:pt>
                <c:pt idx="6">
                  <c:v>ДонНМУ</c:v>
                </c:pt>
                <c:pt idx="7">
                  <c:v>ДонНУ</c:v>
                </c:pt>
                <c:pt idx="8">
                  <c:v>ДонНТУ</c:v>
                </c:pt>
                <c:pt idx="9">
                  <c:v>ДонНУЭТ</c:v>
                </c:pt>
                <c:pt idx="10">
                  <c:v>ДонПед</c:v>
                </c:pt>
                <c:pt idx="11">
                  <c:v>ДЮА</c:v>
                </c:pt>
                <c:pt idx="12">
                  <c:v>ДАВД</c:v>
                </c:pt>
                <c:pt idx="13">
                  <c:v>ДонНАСА</c:v>
                </c:pt>
                <c:pt idx="14">
                  <c:v>ДонВОКУ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08896"/>
        <c:axId val="106614784"/>
      </c:barChart>
      <c:catAx>
        <c:axId val="10660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14784"/>
        <c:crosses val="autoZero"/>
        <c:auto val="1"/>
        <c:lblAlgn val="ctr"/>
        <c:lblOffset val="100"/>
        <c:noMultiLvlLbl val="0"/>
      </c:catAx>
      <c:valAx>
        <c:axId val="10661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0889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552702196622576"/>
          <c:y val="0.43237173481553459"/>
          <c:w val="0.25989700179054964"/>
          <c:h val="0.2431840077470662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A3075-C8F4-4A2D-BB8F-E4A99D5FED1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E520-A123-4ABF-890B-72B75DF5A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9DCC87-4A14-46D3-9049-0A7B010BD76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D7C45-583F-4F71-B538-6F123130A9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492375"/>
            <a:ext cx="8713787" cy="417671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ДОНЕЦКОЙ НАРОДНОЙ РЕСПУБЛИКИ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вступительной кампании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учебного года в образовательных организациях высшего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 Донецкой Народной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</a:p>
          <a:p>
            <a:pPr algn="ctr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высшего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Денисова Татьяна Андреевна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G:\Gerb_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68" y="217930"/>
            <a:ext cx="28416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выполнения КЦП ООВПО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2016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0026331"/>
              </p:ext>
            </p:extLst>
          </p:nvPr>
        </p:nvGraphicFramePr>
        <p:xfrm>
          <a:off x="323528" y="1700808"/>
          <a:ext cx="871296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5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Наименее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востребованные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направления подготовки (специальности) в ООВПО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0161250"/>
              </p:ext>
            </p:extLst>
          </p:nvPr>
        </p:nvGraphicFramePr>
        <p:xfrm>
          <a:off x="683568" y="1052736"/>
          <a:ext cx="7920880" cy="5600423"/>
        </p:xfrm>
        <a:graphic>
          <a:graphicData uri="http://schemas.openxmlformats.org/drawingml/2006/table">
            <a:tbl>
              <a:tblPr firstRow="1" firstCol="1" bandRow="1"/>
              <a:tblGrid>
                <a:gridCol w="7920880"/>
              </a:tblGrid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44.04.01 Педагогическое образование (профиль История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43.03.01 Сервис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38.04.04 Государственное и муниципальное управление (профиль Управление интеллектуальной собственностью)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05.03.03 Картография 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геоинформатика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09.03.03 Прикладная информатика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11.03.04 Электроника 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наноэлектроника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12.03.01 Приборостроение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15.03.06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Мехатроника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робототехника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18.03.02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 ресурсосберегающие процессы в химической технологии, нефтехимии и биотехнологии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23.04.01 Технология транспортных процессов (ОБД)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38.04.05 Бизнес-информатика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27.04.03 Системный анализ и управление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27.04.05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Инноватика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01.03.03 Механика и математическое моделирование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03.03.02 Физика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2" marR="43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1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востребованные направления подготовки (специальности) в ООВПО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683697"/>
              </p:ext>
            </p:extLst>
          </p:nvPr>
        </p:nvGraphicFramePr>
        <p:xfrm>
          <a:off x="755576" y="1052736"/>
          <a:ext cx="8064896" cy="5562960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40.03.01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Юриспруденция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23.03.01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транспортных процессов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Правовое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национальной безопасности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40.05.02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Правоохранительная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49.03.01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 (профиль Спортивная тренировка)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19.03.04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продукции и организация общественного питания (специализация Технологии в ресторанном хозяйстве)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44.03.01 Педагогическое образование (профиль Педагогика и методика дошкольного образования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44.03.01 Педагогическое образование (профиль Педагогика и методика начального образования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44.03.03 Специальное (дефектологическое образование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13.03.02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Электроэнергетика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электротехника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20.03.01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Техносферная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20.05.01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Пожарная безопасность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21.05.04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Горное дело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06.03.01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08.03.01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23.03.03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Эксплуатация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транспортно-технологических машин и комплексов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60" marR="15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7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Сравнительный анализ вступительной кампании в разрезе ООВПО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407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7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8477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6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06782"/>
            <a:ext cx="6984776" cy="469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8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41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287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0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82"/>
            <a:ext cx="7200799" cy="48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08720"/>
            <a:ext cx="69127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149"/>
            <a:ext cx="8640960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8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47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9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08720"/>
            <a:ext cx="68407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6782"/>
            <a:ext cx="7056783" cy="491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7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1"/>
            <a:ext cx="712879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6782"/>
            <a:ext cx="7128791" cy="48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9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455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3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6782"/>
            <a:ext cx="7056783" cy="46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5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Благодарю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41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6173715"/>
              </p:ext>
            </p:extLst>
          </p:nvPr>
        </p:nvGraphicFramePr>
        <p:xfrm>
          <a:off x="395536" y="548680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3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студентов, поступивших в ООВПО в разрезе форм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7999893"/>
              </p:ext>
            </p:extLst>
          </p:nvPr>
        </p:nvGraphicFramePr>
        <p:xfrm>
          <a:off x="395536" y="2060848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12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368495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вступительной кампании 2016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7747463"/>
              </p:ext>
            </p:extLst>
          </p:nvPr>
        </p:nvGraphicFramePr>
        <p:xfrm>
          <a:off x="179512" y="1601416"/>
          <a:ext cx="8784976" cy="50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вступительной кампании в разрезе образовательных уровней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4920023"/>
              </p:ext>
            </p:extLst>
          </p:nvPr>
        </p:nvGraphicFramePr>
        <p:xfrm>
          <a:off x="1259632" y="2132856"/>
          <a:ext cx="691204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51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поступивших студентов в разрезе ООВПО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571795"/>
              </p:ext>
            </p:extLst>
          </p:nvPr>
        </p:nvGraphicFramePr>
        <p:xfrm>
          <a:off x="827584" y="1700808"/>
          <a:ext cx="7358214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2724349"/>
                <a:gridCol w="2373540"/>
                <a:gridCol w="2260325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ООВПО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Лицензионный объем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поступивших в ООВПО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ДонНУЭТ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ДонГУУ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ДонНАСА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ДЮА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ДоНМУ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АДИ ДонНТУ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ГИИЯ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ДГМА им.Прокофьева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ДонНТУ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ДИЖТ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ДИФКС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ДонНУ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16569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ДАВД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ДонПИ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ДонВОКУ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ДААТ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МЭГИ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ДИТБ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57240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15515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43" marR="585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2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Результаты вступительной кампании 2016-2017 учебного года в ОО ВПО Донецкой Народной Республики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(зачисленные абитуриенты на места, финансируемые за счет ассигнований Республиканского бюджета, без учета мест, выделенных по квотам)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3367236"/>
              </p:ext>
            </p:extLst>
          </p:nvPr>
        </p:nvGraphicFramePr>
        <p:xfrm>
          <a:off x="539552" y="1700808"/>
          <a:ext cx="8136901" cy="5153876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816406"/>
                <a:gridCol w="527080"/>
                <a:gridCol w="602807"/>
                <a:gridCol w="602807"/>
                <a:gridCol w="433169"/>
                <a:gridCol w="772445"/>
                <a:gridCol w="602807"/>
                <a:gridCol w="602807"/>
                <a:gridCol w="602807"/>
                <a:gridCol w="602807"/>
                <a:gridCol w="602807"/>
              </a:tblGrid>
              <a:tr h="93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ООВПО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Контрольные цифры приема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выполнения заказа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КЦП 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Бакалавриат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зачислено на    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бакалавриат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КЦП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Специалитет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Зачислено на      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специалитет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КЦП Магистратура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Зачислено на магистратуру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Контрольные цифры приема 2016 г.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зачислено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выполнения заказа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АДИ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ДонНТУ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292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384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ДИФС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ДГМА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ДонИЖТ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ДонГУУ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537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413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ДонМУ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ДонНУ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1797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859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2811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ДонНТУ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986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1885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ДонНУЭТ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522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818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ДонПИ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ДЮА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ДАВД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ДонВОКУ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ДонНАСА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321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1106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10481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6308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5264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1864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2742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10914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9362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1" marR="30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96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590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1162</TotalTime>
  <Words>579</Words>
  <Application>Microsoft Office PowerPoint</Application>
  <PresentationFormat>Экран (4:3)</PresentationFormat>
  <Paragraphs>350</Paragraphs>
  <Slides>28</Slides>
  <Notes>0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Количество студентов, поступивших в ООВПО в разрезе форм обучения</vt:lpstr>
      <vt:lpstr>Анализ вступительной кампании 2016 г.</vt:lpstr>
      <vt:lpstr>Сравнительный анализ вступительной кампании в разрезе образовательных уровней </vt:lpstr>
      <vt:lpstr>Количество поступивших студентов в разрезе ООВПО</vt:lpstr>
      <vt:lpstr>Результаты вступительной кампании 2016-2017 учебного года в ОО ВПО Донецкой Народной Республики (зачисленные абитуриенты на места, финансируемые за счет ассигнований Республиканского бюджета, без учета мест, выделенных по квотам) </vt:lpstr>
      <vt:lpstr>Презентация PowerPoint</vt:lpstr>
      <vt:lpstr>Анализ выполнения КЦП ООВПО  в 2016 г.</vt:lpstr>
      <vt:lpstr>Наименее востребованные направления подготовки (специальности) в ООВПО </vt:lpstr>
      <vt:lpstr>Наиболее востребованные направления подготовки (специальности) в ООВПО   </vt:lpstr>
      <vt:lpstr>Сравнительный анализ вступительной кампании в разрезе ООВПО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52</cp:revision>
  <cp:lastPrinted>2016-09-19T10:16:51Z</cp:lastPrinted>
  <dcterms:created xsi:type="dcterms:W3CDTF">2016-08-22T09:34:46Z</dcterms:created>
  <dcterms:modified xsi:type="dcterms:W3CDTF">2016-09-27T06:14:26Z</dcterms:modified>
</cp:coreProperties>
</file>